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2"/>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2" r:id="rId160"/>
    <p:sldId id="424" r:id="rId161"/>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3994" autoAdjust="0"/>
  </p:normalViewPr>
  <p:slideViewPr>
    <p:cSldViewPr>
      <p:cViewPr varScale="1">
        <p:scale>
          <a:sx n="60" d="100"/>
          <a:sy n="60" d="100"/>
        </p:scale>
        <p:origin x="-1900" y="-10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viewProps" Target="view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notesMaster" Target="notesMasters/notesMaster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commentAuthors" Target="commentAuthor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5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2018/7/20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2018/7/20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 Id="rId4" Type="http://schemas.openxmlformats.org/officeDocument/2006/relationships/image" Target="../media/image141.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2.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image" Target="../media/image145.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53.wmf"/><Relationship Id="rId4" Type="http://schemas.openxmlformats.org/officeDocument/2006/relationships/oleObject" Target="../embeddings/oleObject1.bin"/></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 Id="rId4" Type="http://schemas.openxmlformats.org/officeDocument/2006/relationships/image" Target="../media/image157.png"/></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 Id="rId5" Type="http://schemas.openxmlformats.org/officeDocument/2006/relationships/image" Target="../media/image175.png"/><Relationship Id="rId4" Type="http://schemas.openxmlformats.org/officeDocument/2006/relationships/image" Target="../media/image174.png"/></Relationships>
</file>

<file path=ppt/slides/_rels/slide136.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80.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89.png"/><Relationship Id="rId7" Type="http://schemas.openxmlformats.org/officeDocument/2006/relationships/image" Target="../media/image193.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2.png"/><Relationship Id="rId5" Type="http://schemas.openxmlformats.org/officeDocument/2006/relationships/image" Target="../media/image191.png"/><Relationship Id="rId4" Type="http://schemas.openxmlformats.org/officeDocument/2006/relationships/image" Target="../media/image190.png"/></Relationships>
</file>

<file path=ppt/slides/_rels/slide147.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96.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8.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4.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 Id="rId4" Type="http://schemas.openxmlformats.org/officeDocument/2006/relationships/image" Target="../media/image203.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05.png"/><Relationship Id="rId2" Type="http://schemas.openxmlformats.org/officeDocument/2006/relationships/image" Target="../media/image204.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 Id="rId4" Type="http://schemas.openxmlformats.org/officeDocument/2006/relationships/image" Target="../media/image208.png"/></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emf"/><Relationship Id="rId9" Type="http://schemas.openxmlformats.org/officeDocument/2006/relationships/image" Target="../media/image93.tiff"/></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a:t>
            </a:r>
            <a:r>
              <a:rPr lang="zh-CN" altLang="en-US" dirty="0" smtClean="0"/>
              <a:t>是</a:t>
            </a:r>
            <a:r>
              <a:rPr lang="en-US" altLang="zh-CN" dirty="0" smtClean="0"/>
              <a:t>sequence diagram</a:t>
            </a:r>
            <a:r>
              <a:rPr lang="zh-CN" altLang="en-US" dirty="0" smtClean="0"/>
              <a:t>的例子，这里主要看</a:t>
            </a:r>
            <a:r>
              <a:rPr lang="en-US" altLang="zh-CN" b="1" dirty="0" smtClean="0">
                <a:solidFill>
                  <a:srgbClr val="FF0000"/>
                </a:solidFill>
              </a:rPr>
              <a:t>opt</a:t>
            </a:r>
            <a:r>
              <a:rPr lang="zh-CN" altLang="en-US" b="1" dirty="0" smtClean="0">
                <a:solidFill>
                  <a:srgbClr val="FF0000"/>
                </a:solidFill>
              </a:rPr>
              <a:t>，</a:t>
            </a:r>
            <a:r>
              <a:rPr lang="en-US" altLang="zh-CN" b="1" dirty="0" smtClean="0">
                <a:solidFill>
                  <a:srgbClr val="FF0000"/>
                </a:solidFill>
              </a:rPr>
              <a:t>alt</a:t>
            </a:r>
            <a:r>
              <a:rPr lang="zh-CN" altLang="en-US" dirty="0" smtClean="0"/>
              <a:t>和</a:t>
            </a:r>
            <a:r>
              <a:rPr lang="en-US" altLang="zh-CN" b="1" dirty="0" smtClean="0">
                <a:solidFill>
                  <a:srgbClr val="FF0000"/>
                </a:solidFill>
              </a:rPr>
              <a:t>loop</a:t>
            </a:r>
            <a:r>
              <a:rPr lang="zh-CN" altLang="en-US" dirty="0" smtClean="0"/>
              <a:t>的用法</a:t>
            </a:r>
            <a:endParaRPr lang="en-US" altLang="zh-CN" dirty="0" smtClean="0"/>
          </a:p>
          <a:p>
            <a:pPr marL="285750" indent="-285750">
              <a:buFont typeface="Arial" panose="020B0604020202020204" pitchFamily="34" charset="0"/>
              <a:buChar char="•"/>
            </a:pPr>
            <a:r>
              <a:rPr kumimoji="1" lang="en-US" altLang="zh-CN" dirty="0" smtClean="0"/>
              <a:t>Alt</a:t>
            </a:r>
            <a:r>
              <a:rPr kumimoji="1" lang="zh-CN" altLang="en-US" dirty="0" smtClean="0"/>
              <a:t>框中，有人</a:t>
            </a:r>
            <a:r>
              <a:rPr kumimoji="1" lang="en-US" altLang="zh-CN" dirty="0" smtClean="0"/>
              <a:t>if…</a:t>
            </a:r>
            <a:r>
              <a:rPr kumimoji="1" lang="zh-CN" altLang="en-US" dirty="0" smtClean="0"/>
              <a:t>执行虚线以上的；</a:t>
            </a:r>
            <a:r>
              <a:rPr kumimoji="1" lang="en-US" altLang="zh-CN" dirty="0" smtClean="0"/>
              <a:t>else</a:t>
            </a:r>
            <a:r>
              <a:rPr kumimoji="1" lang="zh-CN" altLang="en-US" dirty="0" smtClean="0"/>
              <a:t>执行虚线以下的</a:t>
            </a:r>
            <a:endParaRPr kumimoji="1" lang="en-US" altLang="zh-CN" dirty="0" smtClean="0"/>
          </a:p>
          <a:p>
            <a:pPr marL="285750" indent="-285750">
              <a:buFont typeface="Arial" panose="020B0604020202020204" pitchFamily="34" charset="0"/>
              <a:buChar char="•"/>
            </a:pPr>
            <a:r>
              <a:rPr lang="en-US" altLang="zh-CN" dirty="0" smtClean="0"/>
              <a:t>Opt</a:t>
            </a:r>
            <a:r>
              <a:rPr lang="zh-CN" altLang="en-US" dirty="0" smtClean="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smtClean="0">
                <a:solidFill>
                  <a:srgbClr val="FF0000"/>
                </a:solidFill>
              </a:rPr>
              <a:t>Wi-Fi </a:t>
            </a:r>
            <a:r>
              <a:rPr lang="en-US" altLang="ja-JP" b="1" dirty="0" smtClean="0">
                <a:solidFill>
                  <a:srgbClr val="FF0000"/>
                </a:solidFill>
              </a:rPr>
              <a:t>Direct</a:t>
            </a:r>
            <a:r>
              <a:rPr lang="en-US" altLang="ja-JP" dirty="0" smtClean="0"/>
              <a:t>, </a:t>
            </a:r>
            <a:r>
              <a:rPr lang="zh-CN" altLang="en-US" dirty="0" smtClean="0"/>
              <a:t>也叫 </a:t>
            </a:r>
            <a:r>
              <a:rPr lang="en-US" altLang="zh-CN" b="1" dirty="0" smtClean="0">
                <a:solidFill>
                  <a:srgbClr val="FF0000"/>
                </a:solidFill>
              </a:rPr>
              <a:t>Wi-Fi P2P</a:t>
            </a:r>
            <a:r>
              <a:rPr lang="en-US" altLang="zh-CN" dirty="0"/>
              <a:t>, is a Wi-Fi standard enabling devices to easily connect with each other without requiring a wireless access point.</a:t>
            </a:r>
            <a:endParaRPr lang="en-US" altLang="zh-CN" dirty="0" smtClean="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smtClean="0">
                <a:solidFill>
                  <a:srgbClr val="FF0000"/>
                </a:solidFill>
              </a:rPr>
              <a:t>Bluetooth</a:t>
            </a:r>
            <a:r>
              <a:rPr lang="zh-CN" altLang="en-US" dirty="0" smtClean="0"/>
              <a:t>原理：</a:t>
            </a:r>
            <a:endParaRPr lang="en-US" altLang="zh-CN" dirty="0" smtClean="0"/>
          </a:p>
          <a:p>
            <a:pPr marL="285750" indent="-285750">
              <a:buFont typeface="Arial" panose="020B0604020202020204" pitchFamily="34" charset="0"/>
              <a:buChar char="•"/>
            </a:pPr>
            <a:r>
              <a:rPr lang="en-US" altLang="zh-CN" dirty="0" smtClean="0"/>
              <a:t>Scan</a:t>
            </a:r>
            <a:r>
              <a:rPr lang="zh-CN" altLang="en-US" dirty="0" smtClean="0"/>
              <a:t>时，一个</a:t>
            </a:r>
            <a:r>
              <a:rPr lang="en-US" altLang="zh-CN" dirty="0" smtClean="0"/>
              <a:t>device (actively inquiring device)</a:t>
            </a:r>
            <a:r>
              <a:rPr lang="zh-CN" altLang="en-US" dirty="0" smtClean="0"/>
              <a:t>向特定</a:t>
            </a:r>
            <a:r>
              <a:rPr lang="en-US" altLang="zh-CN" dirty="0" smtClean="0"/>
              <a:t>frequency</a:t>
            </a:r>
            <a:r>
              <a:rPr lang="zh-CN" altLang="en-US" dirty="0" smtClean="0"/>
              <a:t>发</a:t>
            </a:r>
            <a:r>
              <a:rPr lang="en-US" altLang="zh-CN" dirty="0" smtClean="0"/>
              <a:t>inquiry</a:t>
            </a:r>
            <a:r>
              <a:rPr lang="zh-CN" altLang="en-US" dirty="0" smtClean="0"/>
              <a:t>；另一个</a:t>
            </a:r>
            <a:r>
              <a:rPr lang="en-US" altLang="zh-CN" dirty="0" smtClean="0"/>
              <a:t>device(scanning device)listen on known frequency for inquiry scan</a:t>
            </a:r>
            <a:r>
              <a:rPr lang="zh-CN" altLang="en-US" dirty="0" smtClean="0"/>
              <a:t>；如果</a:t>
            </a:r>
            <a:r>
              <a:rPr lang="en-US" altLang="zh-CN" dirty="0" smtClean="0"/>
              <a:t>scanning device</a:t>
            </a:r>
            <a:r>
              <a:rPr lang="zh-CN" altLang="en-US" dirty="0" smtClean="0"/>
              <a:t>收到</a:t>
            </a:r>
            <a:r>
              <a:rPr lang="en-US" altLang="zh-CN" dirty="0" smtClean="0"/>
              <a:t>inquiry</a:t>
            </a:r>
            <a:r>
              <a:rPr lang="zh-CN" altLang="en-US" dirty="0" smtClean="0"/>
              <a:t>，就发自己的信息</a:t>
            </a:r>
            <a:endParaRPr lang="en-US" altLang="zh-CN" dirty="0" smtClean="0"/>
          </a:p>
          <a:p>
            <a:pPr marL="285750" indent="-285750">
              <a:buFont typeface="Arial" panose="020B0604020202020204" pitchFamily="34" charset="0"/>
              <a:buChar char="•"/>
            </a:pPr>
            <a:r>
              <a:rPr kumimoji="1" lang="en-US" altLang="zh-CN" dirty="0" smtClean="0"/>
              <a:t>Pairing</a:t>
            </a:r>
            <a:r>
              <a:rPr kumimoji="1" lang="zh-CN" altLang="en-US" dirty="0" smtClean="0"/>
              <a:t>时，见右图们，根据</a:t>
            </a:r>
            <a:r>
              <a:rPr kumimoji="1" lang="en-US" altLang="zh-CN" dirty="0" smtClean="0"/>
              <a:t>authentication</a:t>
            </a:r>
            <a:r>
              <a:rPr kumimoji="1" lang="zh-CN" altLang="en-US" dirty="0" smtClean="0"/>
              <a:t>种类不同，</a:t>
            </a:r>
            <a:r>
              <a:rPr kumimoji="1" lang="en-US" altLang="zh-CN" dirty="0" smtClean="0"/>
              <a:t>sequence</a:t>
            </a:r>
            <a:r>
              <a:rPr kumimoji="1" lang="zh-CN" altLang="en-US" dirty="0" smtClean="0"/>
              <a:t>也不同 </a:t>
            </a:r>
            <a:r>
              <a:rPr kumimoji="1" lang="en-US" altLang="zh-CN" dirty="0" smtClean="0"/>
              <a:t>(</a:t>
            </a:r>
            <a:r>
              <a:rPr kumimoji="1" lang="zh-CN" altLang="en-US" dirty="0" smtClean="0"/>
              <a:t>不同的是</a:t>
            </a:r>
            <a:r>
              <a:rPr kumimoji="1" lang="en-US" altLang="zh-CN" dirty="0" smtClean="0"/>
              <a:t>3)</a:t>
            </a:r>
            <a:r>
              <a:rPr kumimoji="1" lang="zh-CN" altLang="en-US" dirty="0" smtClean="0"/>
              <a:t>和</a:t>
            </a:r>
            <a:r>
              <a:rPr kumimoji="1" lang="en-US" altLang="zh-CN" dirty="0" smtClean="0"/>
              <a:t>4), </a:t>
            </a:r>
            <a:r>
              <a:rPr kumimoji="1" lang="zh-CN" altLang="en-US" dirty="0" smtClean="0"/>
              <a:t>会要求</a:t>
            </a:r>
            <a:r>
              <a:rPr kumimoji="1" lang="en-US" altLang="zh-CN" dirty="0" smtClean="0"/>
              <a:t>initiator</a:t>
            </a:r>
            <a:r>
              <a:rPr kumimoji="1" lang="zh-CN" altLang="en-US" dirty="0" smtClean="0"/>
              <a:t>和</a:t>
            </a:r>
            <a:r>
              <a:rPr kumimoji="1" lang="en-US" altLang="zh-CN" dirty="0" smtClean="0"/>
              <a:t>responder</a:t>
            </a:r>
            <a:r>
              <a:rPr kumimoji="1" lang="zh-CN" altLang="en-US" dirty="0" smtClean="0"/>
              <a:t>输入数字之后在</a:t>
            </a:r>
            <a:r>
              <a:rPr kumimoji="1" lang="en-US" altLang="zh-CN" dirty="0" smtClean="0"/>
              <a:t>pairing</a:t>
            </a:r>
            <a:r>
              <a:rPr kumimoji="1" lang="zh-CN" altLang="en-US" dirty="0" smtClean="0"/>
              <a:t>，详细见下面</a:t>
            </a:r>
            <a:r>
              <a:rPr kumimoji="1" lang="en-US" altLang="zh-CN" dirty="0" smtClean="0"/>
              <a:t>PDF)</a:t>
            </a:r>
          </a:p>
          <a:p>
            <a:pPr marL="742950" lvl="1" indent="-285750">
              <a:buFont typeface="Arial" panose="020B0604020202020204" pitchFamily="34" charset="0"/>
              <a:buChar char="•"/>
            </a:pPr>
            <a:r>
              <a:rPr lang="zh-CN" altLang="en-US" dirty="0" smtClean="0"/>
              <a:t>搜索 </a:t>
            </a:r>
            <a:r>
              <a:rPr lang="en-US" altLang="zh-CN" dirty="0" smtClean="0"/>
              <a:t>“</a:t>
            </a:r>
            <a:r>
              <a:rPr lang="en-US" altLang="ja-JP" dirty="0" smtClean="0"/>
              <a:t>Bluetooth </a:t>
            </a:r>
            <a:r>
              <a:rPr lang="en-US" altLang="ja-JP" dirty="0"/>
              <a:t>user Interface Flow Diagrams for Bluetooth Secure Simple Pairing Devices (</a:t>
            </a:r>
            <a:r>
              <a:rPr lang="en-US" altLang="ja-JP" b="1" dirty="0"/>
              <a:t>PDF</a:t>
            </a:r>
            <a:r>
              <a:rPr lang="en-US" altLang="ja-JP" dirty="0" smtClean="0"/>
              <a:t>)” for more information</a:t>
            </a:r>
            <a:endParaRPr lang="en-US" altLang="ja-JP" dirty="0"/>
          </a:p>
          <a:p>
            <a:pPr marL="742950" lvl="1" indent="-285750">
              <a:buFont typeface="Arial" panose="020B0604020202020204" pitchFamily="34" charset="0"/>
              <a:buChar char="•"/>
            </a:pPr>
            <a:r>
              <a:rPr kumimoji="1" lang="en-US" altLang="ja-JP" dirty="0" smtClean="0"/>
              <a:t>Pair</a:t>
            </a:r>
            <a:r>
              <a:rPr kumimoji="1" lang="en-US" altLang="zh-CN" dirty="0" smtClean="0"/>
              <a:t>i</a:t>
            </a:r>
            <a:r>
              <a:rPr kumimoji="1" lang="en-US" altLang="ja-JP" dirty="0" smtClean="0"/>
              <a:t>ng</a:t>
            </a:r>
            <a:r>
              <a:rPr kumimoji="1" lang="zh-CN" altLang="en-US" dirty="0" smtClean="0"/>
              <a:t>是的</a:t>
            </a:r>
            <a:r>
              <a:rPr kumimoji="1" lang="en-US" altLang="zh-CN" dirty="0" smtClean="0"/>
              <a:t>key-exchange</a:t>
            </a:r>
            <a:r>
              <a:rPr kumimoji="1" lang="zh-CN" altLang="en-US" dirty="0" smtClean="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Initiator</a:t>
            </a:r>
            <a:r>
              <a:rPr kumimoji="1" lang="zh-CN" altLang="en-US" dirty="0" smtClean="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responder</a:t>
            </a:r>
            <a:r>
              <a:rPr kumimoji="1" lang="zh-CN" altLang="en-US" dirty="0" smtClean="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Pairing</a:t>
            </a:r>
            <a:r>
              <a:rPr lang="zh-CN" altLang="en-US" dirty="0" smtClean="0"/>
              <a:t>时屏幕上显示的</a:t>
            </a:r>
            <a:r>
              <a:rPr lang="en-US" altLang="zh-CN" dirty="0" smtClean="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smtClean="0"/>
              <a:t>没</a:t>
            </a:r>
            <a:r>
              <a:rPr lang="en-US" altLang="zh-CN" dirty="0" smtClean="0"/>
              <a:t>authentication</a:t>
            </a:r>
            <a:r>
              <a:rPr lang="zh-CN" altLang="en-US" dirty="0" smtClean="0"/>
              <a:t>，</a:t>
            </a:r>
            <a:r>
              <a:rPr lang="en-US" altLang="zh-CN" dirty="0" smtClean="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75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a:t>
            </a:r>
            <a:r>
              <a:rPr lang="zh-CN" altLang="en-US" sz="1400" dirty="0" smtClean="0"/>
              <a:t>是</a:t>
            </a:r>
            <a:r>
              <a:rPr lang="en-US" altLang="zh-CN" sz="1400" b="1" dirty="0" smtClean="0">
                <a:solidFill>
                  <a:srgbClr val="FF0000"/>
                </a:solidFill>
              </a:rPr>
              <a:t>GM requirement</a:t>
            </a:r>
            <a:r>
              <a:rPr lang="zh-CN" altLang="en-US" sz="1400" dirty="0" smtClean="0"/>
              <a:t>的例子，就</a:t>
            </a:r>
            <a:r>
              <a:rPr lang="en-US" altLang="zh-CN" sz="1400" dirty="0" smtClean="0"/>
              <a:t>GM</a:t>
            </a:r>
            <a:r>
              <a:rPr lang="zh-CN" altLang="en-US" sz="1400" dirty="0" smtClean="0"/>
              <a:t>的</a:t>
            </a:r>
            <a:r>
              <a:rPr lang="en-US" altLang="zh-CN" sz="1400" dirty="0" smtClean="0"/>
              <a:t>requirement</a:t>
            </a:r>
            <a:r>
              <a:rPr lang="zh-CN" altLang="en-US" sz="1400" dirty="0" smtClean="0"/>
              <a:t>而言，其有</a:t>
            </a:r>
            <a:r>
              <a:rPr lang="en-US" altLang="zh-CN" sz="1400" dirty="0" smtClean="0"/>
              <a:t>capability requirement</a:t>
            </a:r>
            <a:r>
              <a:rPr lang="zh-CN" altLang="en-US" sz="1400" dirty="0" smtClean="0"/>
              <a:t>和</a:t>
            </a:r>
            <a:r>
              <a:rPr lang="en-US" altLang="zh-CN" sz="1400" dirty="0" smtClean="0"/>
              <a:t>feature requirement</a:t>
            </a:r>
            <a:r>
              <a:rPr lang="zh-CN" altLang="en-US" sz="1400" dirty="0" smtClean="0"/>
              <a:t>；</a:t>
            </a:r>
            <a:endParaRPr lang="en-US" altLang="zh-CN" sz="1400" dirty="0" smtClean="0"/>
          </a:p>
          <a:p>
            <a:r>
              <a:rPr lang="en-US" altLang="zh-CN" sz="1400" dirty="0" smtClean="0"/>
              <a:t>(</a:t>
            </a:r>
            <a:r>
              <a:rPr lang="zh-CN" altLang="en-US" sz="1400" dirty="0" smtClean="0"/>
              <a:t>个人感觉这两个</a:t>
            </a:r>
            <a:r>
              <a:rPr lang="en-US" altLang="zh-CN" sz="1400" dirty="0" smtClean="0"/>
              <a:t>requirement</a:t>
            </a:r>
            <a:r>
              <a:rPr lang="zh-CN" altLang="en-US" sz="1400" dirty="0" smtClean="0"/>
              <a:t>挺像的，硬说有差别的话</a:t>
            </a:r>
            <a:r>
              <a:rPr lang="en-US" altLang="zh-CN" sz="1400" dirty="0" smtClean="0"/>
              <a:t>security/feature sequence flow/flow chart</a:t>
            </a:r>
            <a:r>
              <a:rPr lang="zh-CN" altLang="en-US" sz="1400" dirty="0" smtClean="0"/>
              <a:t>大多定义在</a:t>
            </a:r>
            <a:r>
              <a:rPr lang="en-US" altLang="zh-CN" sz="1400" dirty="0" smtClean="0"/>
              <a:t>feature</a:t>
            </a:r>
            <a:r>
              <a:rPr lang="zh-CN" altLang="en-US" sz="1400" dirty="0" smtClean="0"/>
              <a:t>中，</a:t>
            </a:r>
            <a:r>
              <a:rPr lang="en-US" altLang="zh-CN" sz="1400" dirty="0" smtClean="0"/>
              <a:t>capability</a:t>
            </a:r>
            <a:r>
              <a:rPr lang="zh-CN" altLang="en-US" sz="1400" dirty="0" smtClean="0"/>
              <a:t>中定义</a:t>
            </a:r>
            <a:r>
              <a:rPr lang="en-US" altLang="zh-CN" sz="1400" dirty="0" smtClean="0"/>
              <a:t>Hardware</a:t>
            </a:r>
            <a:r>
              <a:rPr lang="zh-CN" altLang="en-US" sz="1400" dirty="0" smtClean="0"/>
              <a:t>的部分比较多</a:t>
            </a:r>
            <a:r>
              <a:rPr lang="en-US" altLang="zh-CN" sz="1400" dirty="0" smtClean="0"/>
              <a:t>)</a:t>
            </a:r>
          </a:p>
          <a:p>
            <a:r>
              <a:rPr lang="en-US" altLang="zh-CN" sz="1400" dirty="0" smtClean="0"/>
              <a:t>---------------------------</a:t>
            </a:r>
            <a:endParaRPr lang="en-US" altLang="ja-JP" sz="1400" dirty="0" smtClean="0"/>
          </a:p>
          <a:p>
            <a:r>
              <a:rPr lang="en-US" altLang="ja-JP" sz="1400" dirty="0" smtClean="0"/>
              <a:t>Requirement example (from GM):</a:t>
            </a:r>
          </a:p>
          <a:p>
            <a:pPr marL="285750" indent="-285750">
              <a:buFont typeface="Arial" panose="020B0604020202020204" pitchFamily="34" charset="0"/>
              <a:buChar char="•"/>
            </a:pPr>
            <a:r>
              <a:rPr kumimoji="1" lang="en-US" altLang="ja-JP" sz="1400" dirty="0" smtClean="0"/>
              <a:t>Bluetooth</a:t>
            </a:r>
          </a:p>
          <a:p>
            <a:pPr marL="742950" lvl="1" indent="-285750">
              <a:buFont typeface="Arial" panose="020B0604020202020204" pitchFamily="34" charset="0"/>
              <a:buChar char="•"/>
            </a:pPr>
            <a:r>
              <a:rPr lang="en-US" altLang="ja-JP" sz="1400" dirty="0" smtClean="0"/>
              <a:t>Random number generator, to pass some entropy source test</a:t>
            </a:r>
          </a:p>
          <a:p>
            <a:pPr marL="742950" lvl="1" indent="-285750">
              <a:buFont typeface="Arial" panose="020B0604020202020204" pitchFamily="34" charset="0"/>
              <a:buChar char="•"/>
            </a:pPr>
            <a:r>
              <a:rPr kumimoji="1" lang="en-US" altLang="ja-JP" sz="1400" dirty="0" smtClean="0"/>
              <a:t>Authentication, to support numeric comparison, NOT support out-of-band </a:t>
            </a:r>
            <a:r>
              <a:rPr kumimoji="1" lang="en-US" altLang="ja-JP" sz="1400" dirty="0" err="1" smtClean="0"/>
              <a:t>auth</a:t>
            </a:r>
            <a:r>
              <a:rPr kumimoji="1" lang="en-US" altLang="ja-JP" sz="1400" dirty="0" smtClean="0"/>
              <a:t> and PIN entry </a:t>
            </a:r>
            <a:r>
              <a:rPr kumimoji="1" lang="en-US" altLang="ja-JP" sz="1400" dirty="0" err="1" smtClean="0"/>
              <a:t>auth</a:t>
            </a:r>
            <a:endParaRPr kumimoji="1" lang="en-US" altLang="ja-JP" sz="1400" dirty="0" smtClean="0"/>
          </a:p>
          <a:p>
            <a:pPr marL="285750" indent="-285750">
              <a:buFont typeface="Arial" panose="020B0604020202020204" pitchFamily="34" charset="0"/>
              <a:buChar char="•"/>
            </a:pPr>
            <a:r>
              <a:rPr lang="en-US" altLang="ja-JP" sz="1400" dirty="0" smtClean="0"/>
              <a:t>Security</a:t>
            </a:r>
          </a:p>
          <a:p>
            <a:pPr marL="742950" lvl="1" indent="-285750">
              <a:buFont typeface="Arial" panose="020B0604020202020204" pitchFamily="34" charset="0"/>
              <a:buChar char="•"/>
            </a:pPr>
            <a:r>
              <a:rPr kumimoji="1" lang="en-US" altLang="ja-JP" sz="1400" dirty="0" smtClean="0"/>
              <a:t>Controller hardening, password/serial#/salt length should be xxx, </a:t>
            </a:r>
            <a:r>
              <a:rPr kumimoji="1" lang="en-US" altLang="ja-JP" sz="1400" dirty="0" err="1" smtClean="0"/>
              <a:t>etc</a:t>
            </a:r>
            <a:endParaRPr kumimoji="1" lang="en-US" altLang="ja-JP" sz="1400" dirty="0" smtClean="0"/>
          </a:p>
          <a:p>
            <a:pPr marL="742950" lvl="1" indent="-285750">
              <a:buFont typeface="Arial" panose="020B0604020202020204" pitchFamily="34" charset="0"/>
              <a:buChar char="•"/>
            </a:pPr>
            <a:r>
              <a:rPr kumimoji="1" lang="en-US" altLang="ja-JP" sz="1400" dirty="0" smtClean="0"/>
              <a:t>Coding rules</a:t>
            </a:r>
          </a:p>
          <a:p>
            <a:pPr marL="1200150" lvl="2" indent="-285750">
              <a:buFont typeface="Arial" panose="020B0604020202020204" pitchFamily="34" charset="0"/>
              <a:buChar char="•"/>
            </a:pPr>
            <a:r>
              <a:rPr kumimoji="1" lang="en-US" altLang="ja-JP" sz="1400" dirty="0" smtClean="0"/>
              <a:t>to obey MISRA-C</a:t>
            </a:r>
            <a:r>
              <a:rPr lang="en-US" altLang="ja-JP" sz="1400" dirty="0" smtClean="0"/>
              <a:t>; </a:t>
            </a:r>
          </a:p>
          <a:p>
            <a:pPr marL="1200150" lvl="2" indent="-285750">
              <a:buFont typeface="Arial" panose="020B0604020202020204" pitchFamily="34" charset="0"/>
              <a:buChar char="•"/>
            </a:pPr>
            <a:r>
              <a:rPr lang="en-US" altLang="ja-JP" sz="1400" dirty="0" smtClean="0"/>
              <a:t>input sanitization for ASCII/UTF format inputs; </a:t>
            </a:r>
          </a:p>
          <a:p>
            <a:pPr marL="1200150" lvl="2" indent="-285750">
              <a:buFont typeface="Arial" panose="020B0604020202020204" pitchFamily="34" charset="0"/>
              <a:buChar char="•"/>
            </a:pPr>
            <a:r>
              <a:rPr lang="en-US" altLang="ja-JP" sz="1400" dirty="0" smtClean="0"/>
              <a:t>obfuscation, especially for Java app/lib; </a:t>
            </a:r>
          </a:p>
          <a:p>
            <a:pPr marL="1200150" lvl="2" indent="-285750">
              <a:buFont typeface="Arial" panose="020B0604020202020204" pitchFamily="34" charset="0"/>
              <a:buChar char="•"/>
            </a:pPr>
            <a:r>
              <a:rPr lang="en-US" altLang="ja-JP" sz="1400" dirty="0" smtClean="0"/>
              <a:t>Use secure APIs, e.g., use </a:t>
            </a:r>
            <a:r>
              <a:rPr lang="en-US" altLang="ja-JP" sz="1400" dirty="0" err="1" smtClean="0"/>
              <a:t>strncpy_s</a:t>
            </a:r>
            <a:r>
              <a:rPr lang="en-US" altLang="ja-JP" sz="1400" dirty="0" smtClean="0"/>
              <a:t>(), NOT </a:t>
            </a:r>
            <a:r>
              <a:rPr lang="en-US" altLang="ja-JP" sz="1400" dirty="0" err="1" smtClean="0"/>
              <a:t>strncpy</a:t>
            </a:r>
            <a:r>
              <a:rPr lang="en-US" altLang="ja-JP" sz="1400" dirty="0" smtClean="0"/>
              <a:t>()</a:t>
            </a:r>
          </a:p>
          <a:p>
            <a:pPr marL="742950" lvl="1" indent="-285750">
              <a:buFont typeface="Arial" panose="020B0604020202020204" pitchFamily="34" charset="0"/>
              <a:buChar char="•"/>
            </a:pPr>
            <a:r>
              <a:rPr lang="en-US" altLang="ja-JP" sz="1400" dirty="0" smtClean="0"/>
              <a:t>Cryptography, use OpenSSL</a:t>
            </a:r>
          </a:p>
          <a:p>
            <a:pPr marL="1200150" lvl="2" indent="-285750">
              <a:buFont typeface="Arial" panose="020B0604020202020204" pitchFamily="34" charset="0"/>
              <a:buChar char="•"/>
            </a:pPr>
            <a:r>
              <a:rPr lang="zh-CN" altLang="en-US" sz="1400" dirty="0" smtClean="0"/>
              <a:t>只允许</a:t>
            </a:r>
            <a:r>
              <a:rPr lang="en-US" altLang="zh-CN" sz="1400" dirty="0" smtClean="0"/>
              <a:t>lib </a:t>
            </a:r>
            <a:r>
              <a:rPr lang="en-US" altLang="zh-CN" sz="1400" dirty="0" err="1" smtClean="0"/>
              <a:t>func</a:t>
            </a:r>
            <a:r>
              <a:rPr lang="en-US" altLang="zh-CN" sz="1400" dirty="0" smtClean="0"/>
              <a:t> call, </a:t>
            </a:r>
            <a:r>
              <a:rPr lang="zh-CN" altLang="en-US" sz="1400" dirty="0" smtClean="0"/>
              <a:t>不允许</a:t>
            </a:r>
            <a:r>
              <a:rPr lang="en-US" altLang="zh-CN" sz="1400" dirty="0" smtClean="0"/>
              <a:t>shell/</a:t>
            </a:r>
            <a:r>
              <a:rPr lang="en-US" altLang="zh-CN" sz="1400" dirty="0" err="1" smtClean="0"/>
              <a:t>cmdline</a:t>
            </a:r>
            <a:r>
              <a:rPr lang="en-US" altLang="zh-CN" sz="1400" dirty="0" smtClean="0"/>
              <a:t> call</a:t>
            </a:r>
          </a:p>
          <a:p>
            <a:pPr marL="742950" lvl="1" indent="-285750">
              <a:buFont typeface="Arial" panose="020B0604020202020204" pitchFamily="34" charset="0"/>
              <a:buChar char="•"/>
            </a:pPr>
            <a:r>
              <a:rPr lang="en-US" altLang="zh-CN" sz="1400" dirty="0" smtClean="0"/>
              <a:t>Remote features</a:t>
            </a:r>
          </a:p>
          <a:p>
            <a:pPr marL="1200150" lvl="2" indent="-285750">
              <a:buFont typeface="Arial" panose="020B0604020202020204" pitchFamily="34" charset="0"/>
              <a:buChar char="•"/>
            </a:pPr>
            <a:r>
              <a:rPr lang="zh-CN" altLang="en-US" sz="1400" dirty="0" smtClean="0"/>
              <a:t>不允许</a:t>
            </a:r>
            <a:r>
              <a:rPr lang="en-US" altLang="zh-CN" sz="1400" dirty="0" smtClean="0"/>
              <a:t>Remote </a:t>
            </a:r>
            <a:r>
              <a:rPr lang="en-US" altLang="zh-CN" sz="1400" dirty="0" err="1" smtClean="0"/>
              <a:t>cmd</a:t>
            </a:r>
            <a:r>
              <a:rPr lang="en-US" altLang="zh-CN" sz="1400" dirty="0" smtClean="0"/>
              <a:t>/file access</a:t>
            </a:r>
          </a:p>
          <a:p>
            <a:pPr marL="742950" lvl="1" indent="-285750">
              <a:buFont typeface="Arial" panose="020B0604020202020204" pitchFamily="34" charset="0"/>
              <a:buChar char="•"/>
            </a:pPr>
            <a:r>
              <a:rPr lang="en-US" altLang="zh-CN" sz="1400" dirty="0" smtClean="0"/>
              <a:t>Information flow enforcement, comply with xxx standard, enforce control with Firewall rules</a:t>
            </a:r>
          </a:p>
          <a:p>
            <a:pPr marL="742950" lvl="1" indent="-285750">
              <a:buFont typeface="Arial" panose="020B0604020202020204" pitchFamily="34" charset="0"/>
              <a:buChar char="•"/>
            </a:pPr>
            <a:r>
              <a:rPr lang="en-US" altLang="zh-CN" sz="1400" dirty="0" smtClean="0"/>
              <a:t>Memory encryption, use </a:t>
            </a:r>
            <a:r>
              <a:rPr lang="en-US" altLang="zh-CN" sz="1400" dirty="0" err="1" smtClean="0"/>
              <a:t>TrustZone</a:t>
            </a:r>
            <a:r>
              <a:rPr lang="en-US" altLang="zh-CN" sz="1400" dirty="0" smtClean="0"/>
              <a:t> “secure storage”</a:t>
            </a:r>
          </a:p>
          <a:p>
            <a:pPr marL="742950" lvl="1" indent="-285750">
              <a:buFont typeface="Arial" panose="020B0604020202020204" pitchFamily="34" charset="0"/>
              <a:buChar char="•"/>
            </a:pPr>
            <a:r>
              <a:rPr lang="en-US" altLang="zh-CN" sz="1400" dirty="0" smtClean="0"/>
              <a:t>Full disk encryption, key length should be xxx, use AES, etc.</a:t>
            </a:r>
          </a:p>
          <a:p>
            <a:pPr marL="742950" lvl="1" indent="-285750">
              <a:buFont typeface="Arial" panose="020B0604020202020204" pitchFamily="34" charset="0"/>
              <a:buChar char="•"/>
            </a:pPr>
            <a:r>
              <a:rPr lang="en-US" altLang="zh-CN" sz="1400" dirty="0" smtClean="0"/>
              <a:t>Use ASLR (address space layout randomization), do stack protection (use stack canary, etc.)</a:t>
            </a:r>
          </a:p>
          <a:p>
            <a:pPr marL="285750" indent="-285750">
              <a:buFont typeface="Arial" panose="020B0604020202020204" pitchFamily="34" charset="0"/>
              <a:buChar char="•"/>
            </a:pPr>
            <a:r>
              <a:rPr lang="en-US" altLang="ja-JP" sz="1400" dirty="0" smtClean="0"/>
              <a:t>Hardware</a:t>
            </a:r>
          </a:p>
          <a:p>
            <a:pPr marL="742950" lvl="1" indent="-285750">
              <a:buFont typeface="Arial" panose="020B0604020202020204" pitchFamily="34" charset="0"/>
              <a:buChar char="•"/>
            </a:pPr>
            <a:r>
              <a:rPr lang="zh-CN" altLang="en-US" sz="1400" dirty="0" smtClean="0"/>
              <a:t>没有</a:t>
            </a:r>
            <a:r>
              <a:rPr lang="en-US" altLang="zh-CN" sz="1400" dirty="0" smtClean="0"/>
              <a:t>debug port</a:t>
            </a:r>
          </a:p>
          <a:p>
            <a:pPr marL="285750" indent="-285750">
              <a:buFont typeface="Arial" panose="020B0604020202020204" pitchFamily="34" charset="0"/>
              <a:buChar char="•"/>
            </a:pPr>
            <a:r>
              <a:rPr lang="en-US" altLang="ja-JP" sz="1400" dirty="0" smtClean="0"/>
              <a:t>…</a:t>
            </a:r>
          </a:p>
        </p:txBody>
      </p:sp>
    </p:spTree>
    <p:extLst>
      <p:ext uri="{BB962C8B-B14F-4D97-AF65-F5344CB8AC3E}">
        <p14:creationId xmlns:p14="http://schemas.microsoft.com/office/powerpoint/2010/main" val="229831238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8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smtClean="0"/>
              <a:t>下图是从</a:t>
            </a:r>
            <a:r>
              <a:rPr lang="en-US" altLang="zh-CN" dirty="0" smtClean="0"/>
              <a:t>Qualcomm document</a:t>
            </a:r>
            <a:r>
              <a:rPr lang="zh-CN" altLang="en-US" dirty="0" smtClean="0"/>
              <a:t>上截下来的，更具体的流程</a:t>
            </a:r>
            <a:r>
              <a:rPr lang="en-US" altLang="zh-CN" dirty="0" smtClean="0"/>
              <a:t>;</a:t>
            </a:r>
            <a:r>
              <a:rPr lang="zh-CN" altLang="en-US" smtClean="0"/>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a:t>
            </a:r>
            <a:r>
              <a:rPr lang="en-US" altLang="ja-JP" dirty="0" smtClean="0"/>
              <a:t>Intel’s (</a:t>
            </a:r>
            <a:r>
              <a:rPr lang="en-US" altLang="zh-CN" dirty="0" smtClean="0"/>
              <a:t>Intel</a:t>
            </a:r>
            <a:r>
              <a:rPr lang="zh-CN" altLang="en-US" dirty="0" smtClean="0"/>
              <a:t>生产然后卖芯片，</a:t>
            </a:r>
            <a:r>
              <a:rPr lang="en-US" altLang="zh-CN" dirty="0" smtClean="0"/>
              <a:t>ARM</a:t>
            </a:r>
            <a:r>
              <a:rPr lang="zh-CN" altLang="en-US" dirty="0" smtClean="0"/>
              <a:t>卖设计</a:t>
            </a:r>
            <a:r>
              <a:rPr lang="en-US" altLang="ja-JP" dirty="0" smtClean="0"/>
              <a:t>) </a:t>
            </a:r>
            <a:r>
              <a:rPr lang="en-US" altLang="ja-JP" dirty="0"/>
              <a:t>in that ARM licenses (sells) it CPU designs (i.e. Intellectual Property  or IP) to its customers who then in turn build their own chips</a:t>
            </a:r>
            <a:r>
              <a:rPr lang="en-US" altLang="ja-JP" dirty="0" smtClean="0"/>
              <a:t>.</a:t>
            </a:r>
          </a:p>
          <a:p>
            <a:r>
              <a:rPr lang="en-US" altLang="ja-JP" dirty="0" smtClean="0"/>
              <a:t>ARM licenses</a:t>
            </a:r>
            <a:r>
              <a:rPr lang="zh-CN" altLang="en-US" dirty="0" smtClean="0"/>
              <a:t>有两种，</a:t>
            </a:r>
            <a:r>
              <a:rPr lang="en-US" altLang="zh-CN" b="1" dirty="0" smtClean="0"/>
              <a:t>core licenses</a:t>
            </a:r>
            <a:r>
              <a:rPr lang="zh-CN" altLang="en-US" dirty="0" smtClean="0"/>
              <a:t>允许持有者将</a:t>
            </a:r>
            <a:r>
              <a:rPr lang="en-US" altLang="zh-CN" dirty="0" smtClean="0"/>
              <a:t>ARM core design(</a:t>
            </a:r>
            <a:r>
              <a:rPr lang="zh-CN" altLang="en-US" dirty="0" smtClean="0"/>
              <a:t>指</a:t>
            </a:r>
            <a:r>
              <a:rPr lang="en-US" altLang="zh-CN" dirty="0" smtClean="0"/>
              <a:t>ARM cortex series</a:t>
            </a:r>
            <a:r>
              <a:rPr lang="zh-CN" altLang="en-US" dirty="0" smtClean="0"/>
              <a:t>的设计</a:t>
            </a:r>
            <a:r>
              <a:rPr lang="en-US" altLang="zh-CN" dirty="0" smtClean="0"/>
              <a:t>)</a:t>
            </a:r>
            <a:r>
              <a:rPr lang="zh-CN" altLang="en-US" dirty="0" smtClean="0"/>
              <a:t>放到自己的</a:t>
            </a:r>
            <a:r>
              <a:rPr lang="en-US" altLang="zh-CN" dirty="0" err="1" smtClean="0"/>
              <a:t>SoC</a:t>
            </a:r>
            <a:r>
              <a:rPr lang="zh-CN" altLang="en-US" dirty="0" smtClean="0"/>
              <a:t>里面，但不允许持有者修改</a:t>
            </a:r>
            <a:r>
              <a:rPr lang="en-US" altLang="zh-CN" dirty="0" smtClean="0"/>
              <a:t>core design</a:t>
            </a:r>
            <a:r>
              <a:rPr lang="zh-CN" altLang="en-US" dirty="0" smtClean="0"/>
              <a:t>；</a:t>
            </a:r>
            <a:r>
              <a:rPr lang="en-US" altLang="zh-CN" b="1" dirty="0" smtClean="0"/>
              <a:t>Architectural licenses</a:t>
            </a:r>
            <a:r>
              <a:rPr lang="zh-CN" altLang="en-US" dirty="0" smtClean="0"/>
              <a:t>允许持有者设计自己的</a:t>
            </a:r>
            <a:r>
              <a:rPr lang="en-US" altLang="zh-CN" dirty="0" smtClean="0"/>
              <a:t>core</a:t>
            </a:r>
            <a:endParaRPr lang="en-US" altLang="ja-JP" dirty="0" smtClean="0"/>
          </a:p>
          <a:p>
            <a:pPr marL="285750" indent="-285750">
              <a:buFont typeface="Arial" panose="020B0604020202020204" pitchFamily="34" charset="0"/>
              <a:buChar char="•"/>
            </a:pPr>
            <a:r>
              <a:rPr lang="zh-CN" altLang="en-US" dirty="0" smtClean="0"/>
              <a:t>以</a:t>
            </a:r>
            <a:r>
              <a:rPr lang="en-US" altLang="zh-CN" dirty="0" smtClean="0"/>
              <a:t>Qualcomm</a:t>
            </a:r>
            <a:r>
              <a:rPr lang="zh-CN" altLang="en-US" dirty="0" smtClean="0"/>
              <a:t>的</a:t>
            </a:r>
            <a:r>
              <a:rPr lang="en-US" altLang="zh-CN" dirty="0" smtClean="0"/>
              <a:t>Snapdragon</a:t>
            </a:r>
            <a:r>
              <a:rPr lang="zh-CN" altLang="en-US" dirty="0" smtClean="0"/>
              <a:t>为例</a:t>
            </a:r>
            <a:endParaRPr lang="en-US" altLang="zh-CN" dirty="0" smtClean="0"/>
          </a:p>
          <a:p>
            <a:pPr marL="742950" lvl="1" indent="-285750">
              <a:buFont typeface="Arial" panose="020B0604020202020204" pitchFamily="34" charset="0"/>
              <a:buChar char="•"/>
            </a:pPr>
            <a:r>
              <a:rPr kumimoji="1" lang="en-US" altLang="zh-CN" dirty="0" smtClean="0"/>
              <a:t>Snapdragon 820 MSM8996</a:t>
            </a:r>
            <a:r>
              <a:rPr lang="zh-CN" altLang="en-US" dirty="0" smtClean="0"/>
              <a:t>是</a:t>
            </a:r>
            <a:r>
              <a:rPr lang="en-US" altLang="zh-CN" dirty="0" smtClean="0"/>
              <a:t>chip</a:t>
            </a:r>
            <a:r>
              <a:rPr lang="zh-CN" altLang="en-US" dirty="0" smtClean="0"/>
              <a:t>的全名，这个</a:t>
            </a:r>
            <a:r>
              <a:rPr lang="en-US" altLang="zh-CN" dirty="0" smtClean="0"/>
              <a:t>chip</a:t>
            </a:r>
            <a:r>
              <a:rPr lang="zh-CN" altLang="en-US" dirty="0" smtClean="0"/>
              <a:t>里面包含</a:t>
            </a:r>
            <a:r>
              <a:rPr lang="en-US" altLang="zh-CN" dirty="0" smtClean="0"/>
              <a:t>CPU</a:t>
            </a:r>
            <a:r>
              <a:rPr lang="zh-CN" altLang="en-US" dirty="0" smtClean="0"/>
              <a:t>，</a:t>
            </a:r>
            <a:r>
              <a:rPr lang="en-US" altLang="zh-CN" dirty="0" smtClean="0"/>
              <a:t>GPU</a:t>
            </a:r>
            <a:r>
              <a:rPr lang="zh-CN" altLang="en-US" dirty="0" smtClean="0"/>
              <a:t>，</a:t>
            </a:r>
            <a:r>
              <a:rPr lang="en-US" altLang="zh-CN" dirty="0" smtClean="0"/>
              <a:t>LTE</a:t>
            </a:r>
            <a:r>
              <a:rPr lang="zh-CN" altLang="en-US" dirty="0" smtClean="0"/>
              <a:t>通信</a:t>
            </a:r>
            <a:r>
              <a:rPr lang="en-US" altLang="zh-CN" dirty="0" smtClean="0"/>
              <a:t>module</a:t>
            </a:r>
            <a:r>
              <a:rPr lang="zh-CN" altLang="en-US" dirty="0" smtClean="0"/>
              <a:t>等，所以这个</a:t>
            </a:r>
            <a:r>
              <a:rPr lang="en-US" altLang="zh-CN" dirty="0" smtClean="0"/>
              <a:t>chip</a:t>
            </a:r>
            <a:r>
              <a:rPr lang="zh-CN" altLang="en-US" b="1" dirty="0" smtClean="0"/>
              <a:t>不应该被叫做</a:t>
            </a:r>
            <a:r>
              <a:rPr lang="en-US" altLang="zh-CN" b="1" dirty="0" smtClean="0"/>
              <a:t>CPU</a:t>
            </a:r>
            <a:r>
              <a:rPr lang="zh-CN" altLang="en-US" dirty="0" smtClean="0"/>
              <a:t>，而应该被叫</a:t>
            </a:r>
            <a:r>
              <a:rPr lang="en-US" altLang="zh-CN" dirty="0" smtClean="0"/>
              <a:t>Platform</a:t>
            </a:r>
            <a:r>
              <a:rPr lang="zh-CN" altLang="en-US" dirty="0" smtClean="0"/>
              <a:t>或者</a:t>
            </a:r>
            <a:r>
              <a:rPr lang="en-US" altLang="zh-CN" dirty="0" err="1" smtClean="0"/>
              <a:t>SoC</a:t>
            </a:r>
            <a:endParaRPr lang="en-US" altLang="zh-CN" dirty="0" smtClean="0"/>
          </a:p>
          <a:p>
            <a:pPr marL="742950" lvl="1" indent="-285750">
              <a:buFont typeface="Arial" panose="020B0604020202020204" pitchFamily="34" charset="0"/>
              <a:buChar char="•"/>
            </a:pPr>
            <a:r>
              <a:rPr lang="zh-CN" altLang="en-US" dirty="0" smtClean="0"/>
              <a:t>看</a:t>
            </a:r>
            <a:r>
              <a:rPr lang="en-US" altLang="zh-CN" dirty="0" smtClean="0"/>
              <a:t>Qualcomm</a:t>
            </a:r>
            <a:r>
              <a:rPr lang="zh-CN" altLang="en-US" dirty="0" smtClean="0"/>
              <a:t>官网，</a:t>
            </a:r>
            <a:r>
              <a:rPr lang="en-US" altLang="zh-CN" dirty="0"/>
              <a:t> Snapdragon 820 </a:t>
            </a:r>
            <a:r>
              <a:rPr lang="en-US" altLang="zh-CN" dirty="0" smtClean="0"/>
              <a:t>MSM8996</a:t>
            </a:r>
            <a:r>
              <a:rPr lang="zh-CN" altLang="en-US" dirty="0" smtClean="0"/>
              <a:t>的</a:t>
            </a:r>
            <a:r>
              <a:rPr lang="en-US" altLang="zh-CN" dirty="0" smtClean="0"/>
              <a:t>CPU</a:t>
            </a:r>
            <a:r>
              <a:rPr lang="zh-CN" altLang="en-US" dirty="0" smtClean="0"/>
              <a:t>叫做</a:t>
            </a:r>
            <a:r>
              <a:rPr lang="en-US" altLang="zh-CN" dirty="0" smtClean="0"/>
              <a:t>Qualcomm </a:t>
            </a:r>
            <a:r>
              <a:rPr lang="en-US" altLang="zh-CN" dirty="0" err="1" smtClean="0"/>
              <a:t>Kryo</a:t>
            </a:r>
            <a:r>
              <a:rPr lang="zh-CN" altLang="en-US" dirty="0" smtClean="0"/>
              <a:t>，用</a:t>
            </a:r>
            <a:r>
              <a:rPr lang="en-US" altLang="zh-CN" dirty="0" smtClean="0"/>
              <a:t>ARM 64 instruction set</a:t>
            </a:r>
            <a:r>
              <a:rPr lang="zh-CN" altLang="en-US" dirty="0" smtClean="0"/>
              <a:t>；换句话说就是</a:t>
            </a:r>
            <a:r>
              <a:rPr lang="en-US" altLang="zh-CN" dirty="0" smtClean="0"/>
              <a:t>Qualcomm</a:t>
            </a:r>
            <a:r>
              <a:rPr lang="zh-CN" altLang="en-US" dirty="0" smtClean="0"/>
              <a:t>买了</a:t>
            </a:r>
            <a:r>
              <a:rPr lang="en-US" altLang="zh-CN" dirty="0" smtClean="0"/>
              <a:t>ARM</a:t>
            </a:r>
            <a:r>
              <a:rPr lang="zh-CN" altLang="en-US" dirty="0" smtClean="0"/>
              <a:t>的</a:t>
            </a:r>
            <a:r>
              <a:rPr lang="en-US" altLang="zh-CN" dirty="0" smtClean="0"/>
              <a:t>architectural licenses</a:t>
            </a:r>
            <a:r>
              <a:rPr lang="zh-CN" altLang="en-US" dirty="0" smtClean="0"/>
              <a:t>，然后自己做了自己的</a:t>
            </a:r>
            <a:r>
              <a:rPr lang="en-US" altLang="zh-CN" dirty="0" smtClean="0"/>
              <a:t>CPU</a:t>
            </a:r>
            <a:endParaRPr lang="en-US" altLang="zh-CN" dirty="0"/>
          </a:p>
          <a:p>
            <a:pPr marL="742950" lvl="1" indent="-285750">
              <a:buFont typeface="Arial" panose="020B0604020202020204" pitchFamily="34" charset="0"/>
              <a:buChar char="•"/>
            </a:pPr>
            <a:r>
              <a:rPr lang="zh-CN" altLang="en-US" dirty="0" smtClean="0"/>
              <a:t>另一例子</a:t>
            </a:r>
            <a:r>
              <a:rPr lang="en-US" altLang="zh-CN" dirty="0" smtClean="0"/>
              <a:t>Qualcomm</a:t>
            </a:r>
            <a:r>
              <a:rPr lang="zh-CN" altLang="en-US" dirty="0" smtClean="0"/>
              <a:t>的</a:t>
            </a:r>
            <a:r>
              <a:rPr lang="en-US" altLang="zh-CN" dirty="0" smtClean="0"/>
              <a:t>Snapdragon 810</a:t>
            </a:r>
            <a:r>
              <a:rPr lang="zh-CN" altLang="en-US" dirty="0" smtClean="0"/>
              <a:t>的</a:t>
            </a:r>
            <a:r>
              <a:rPr lang="en-US" altLang="zh-CN" dirty="0" smtClean="0"/>
              <a:t>CPU</a:t>
            </a:r>
            <a:r>
              <a:rPr lang="zh-CN" altLang="en-US" dirty="0" smtClean="0"/>
              <a:t>是</a:t>
            </a:r>
            <a:r>
              <a:rPr lang="en-US" altLang="zh-CN" dirty="0" smtClean="0"/>
              <a:t>cortex</a:t>
            </a:r>
            <a:r>
              <a:rPr lang="zh-CN" altLang="en-US" dirty="0" smtClean="0"/>
              <a:t>，说明</a:t>
            </a:r>
            <a:r>
              <a:rPr lang="en-US" altLang="zh-CN" dirty="0" smtClean="0"/>
              <a:t>Qualcomm</a:t>
            </a:r>
            <a:r>
              <a:rPr lang="zh-CN" altLang="en-US" dirty="0" smtClean="0"/>
              <a:t>用了</a:t>
            </a:r>
            <a:r>
              <a:rPr lang="en-US" altLang="zh-CN" dirty="0" smtClean="0"/>
              <a:t>ARM core licenses</a:t>
            </a:r>
            <a:r>
              <a:rPr lang="zh-CN" altLang="en-US" dirty="0" smtClean="0"/>
              <a:t>在</a:t>
            </a:r>
            <a:r>
              <a:rPr lang="en-US" altLang="zh-CN" dirty="0" smtClean="0"/>
              <a:t>810 </a:t>
            </a:r>
            <a:r>
              <a:rPr lang="zh-CN" altLang="en-US" dirty="0" smtClean="0"/>
              <a:t>上</a:t>
            </a:r>
            <a:endParaRPr lang="en-US" altLang="zh-CN" dirty="0" smtClean="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92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24870</TotalTime>
  <Words>31316</Words>
  <Application>Microsoft Office PowerPoint</Application>
  <PresentationFormat>画面に合わせる (4:3)</PresentationFormat>
  <Paragraphs>3395</Paragraphs>
  <Slides>160</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160</vt:i4>
      </vt:variant>
    </vt:vector>
  </HeadingPairs>
  <TitlesOfParts>
    <vt:vector size="164"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3206</cp:revision>
  <dcterms:created xsi:type="dcterms:W3CDTF">2016-01-14T23:49:10Z</dcterms:created>
  <dcterms:modified xsi:type="dcterms:W3CDTF">2018-07-20T03:52:32Z</dcterms:modified>
</cp:coreProperties>
</file>